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94" r:id="rId2"/>
  </p:sldMasterIdLst>
  <p:notesMasterIdLst>
    <p:notesMasterId r:id="rId11"/>
  </p:notesMasterIdLst>
  <p:sldIdLst>
    <p:sldId id="258" r:id="rId3"/>
    <p:sldId id="323" r:id="rId4"/>
    <p:sldId id="324" r:id="rId5"/>
    <p:sldId id="326" r:id="rId6"/>
    <p:sldId id="327" r:id="rId7"/>
    <p:sldId id="328" r:id="rId8"/>
    <p:sldId id="329" r:id="rId9"/>
    <p:sldId id="322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лашник Екатерина Михайловна" initials="КЕМ" lastIdx="1" clrIdx="0">
    <p:extLst>
      <p:ext uri="{19B8F6BF-5375-455C-9EA6-DF929625EA0E}">
        <p15:presenceInfo xmlns:p15="http://schemas.microsoft.com/office/powerpoint/2012/main" userId="Калашник Екатерина Михайл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2FF"/>
    <a:srgbClr val="03AF81"/>
    <a:srgbClr val="777777"/>
    <a:srgbClr val="0C77C3"/>
    <a:srgbClr val="DFF1FD"/>
    <a:srgbClr val="D2FEF2"/>
    <a:srgbClr val="4F81BD"/>
    <a:srgbClr val="00B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348" y="96"/>
      </p:cViewPr>
      <p:guideLst>
        <p:guide orient="horz" pos="43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7T14:46:06.115" idx="1">
    <p:pos x="10" y="10"/>
    <p:text>Такой заголовок? Не "Маркетинговые программы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60" cy="498135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3"/>
            <a:ext cx="2945660" cy="498135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r">
              <a:defRPr sz="1200"/>
            </a:lvl1pPr>
          </a:lstStyle>
          <a:p>
            <a:fld id="{A7DB488D-0F26-4C36-8719-A4A59C8A6C41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8" tIns="46044" rIns="92088" bIns="460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2088" tIns="46044" rIns="92088" bIns="460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r">
              <a:defRPr sz="1200"/>
            </a:lvl1pPr>
          </a:lstStyle>
          <a:p>
            <a:fld id="{A6EFDB2C-4B71-4773-99E1-4F4BC4B2B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FDB2C-4B71-4773-99E1-4F4BC4B2BC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4" y="429767"/>
            <a:ext cx="2831852" cy="287654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DA38C-DD6B-413A-822A-E496180FC243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3456934" y="3682988"/>
            <a:ext cx="4964754" cy="439834"/>
          </a:xfrm>
          <a:prstGeom prst="rect">
            <a:avLst/>
          </a:prstGeom>
        </p:spPr>
        <p:txBody>
          <a:bodyPr/>
          <a:lstStyle/>
          <a:p>
            <a:r>
              <a:rPr lang="ru-RU" sz="1800" smtClean="0">
                <a:solidFill>
                  <a:schemeClr val="bg1"/>
                </a:solidFill>
                <a:latin typeface="+mn-lt"/>
              </a:rPr>
              <a:t>Образец заголовка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56934" y="4122822"/>
            <a:ext cx="4551533" cy="14657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algn="l"/>
            <a:r>
              <a:rPr lang="ru-RU" sz="1400" smtClean="0">
                <a:solidFill>
                  <a:schemeClr val="bg1"/>
                </a:solidFill>
              </a:rPr>
              <a:t>Образец подзаголовка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8" y="2383446"/>
            <a:ext cx="2823328" cy="7925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56074" y="1909579"/>
            <a:ext cx="1391652" cy="1391652"/>
          </a:xfrm>
          <a:prstGeom prst="rect">
            <a:avLst/>
          </a:prstGeom>
          <a:solidFill>
            <a:srgbClr val="00A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76674" y="429768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1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420" y="328498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019EFD-BA02-41A1-AB5F-00955CB8334E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8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4BDC50-4496-4576-BB5E-E7CEE3323B61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EAAE3E-4B8E-49A4-B9D7-97E2F44F3344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61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F2AA59-7E5F-497E-8EE5-FE326A4FDDED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37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86" y="1"/>
            <a:ext cx="2803072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d-ID" sz="15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00594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54EF27-3AFD-4DF8-9016-78490FA6DFA8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6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565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3BA3-30BA-4C29-8373-8EB1E87102EA}" type="datetime1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0"/>
            <a:ext cx="5328740" cy="5040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КОНСТРУКТИВНЫЙ ДИАЛОГ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450" y="1844780"/>
            <a:ext cx="3312460" cy="36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rgbClr val="0092FF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97810" y="2308120"/>
            <a:ext cx="5342380" cy="378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 своим энергетическим свойствам 1 куб. м КПГ равен 1 литру бензина. Это значит, что газовый транспорт, не теряя в мощности, потребляет столько же топлива, сколько обычный. А за счет выгодной цены затраты на топливо сокращаются в 2-3 раза.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idx="13"/>
          </p:nvPr>
        </p:nvSpPr>
        <p:spPr>
          <a:xfrm>
            <a:off x="6084210" y="1385888"/>
            <a:ext cx="2337478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Рисунок 2"/>
          <p:cNvSpPr>
            <a:spLocks noGrp="1"/>
          </p:cNvSpPr>
          <p:nvPr>
            <p:ph type="pic" idx="16"/>
          </p:nvPr>
        </p:nvSpPr>
        <p:spPr>
          <a:xfrm>
            <a:off x="6921561" y="1983268"/>
            <a:ext cx="1489460" cy="149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6" name="Рисунок 2"/>
          <p:cNvSpPr>
            <a:spLocks noGrp="1"/>
          </p:cNvSpPr>
          <p:nvPr>
            <p:ph type="pic" idx="15"/>
          </p:nvPr>
        </p:nvSpPr>
        <p:spPr>
          <a:xfrm>
            <a:off x="4854373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7"/>
          </p:nvPr>
        </p:nvSpPr>
        <p:spPr>
          <a:xfrm>
            <a:off x="2787186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8" name="Рисунок 2"/>
          <p:cNvSpPr>
            <a:spLocks noGrp="1"/>
          </p:cNvSpPr>
          <p:nvPr>
            <p:ph type="pic" idx="18"/>
          </p:nvPr>
        </p:nvSpPr>
        <p:spPr>
          <a:xfrm>
            <a:off x="719999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1D6D-7630-438B-8187-4DD999904264}" type="datetime1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1"/>
            <a:ext cx="7777080" cy="576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ГАЗОЗАПРАВОЧНАЯ СЕТЬ «ГАЗПРОМ»</a:t>
            </a:r>
            <a:endParaRPr lang="ru-RU" dirty="0"/>
          </a:p>
        </p:txBody>
      </p:sp>
      <p:sp>
        <p:nvSpPr>
          <p:cNvPr id="80" name="Объект 2"/>
          <p:cNvSpPr>
            <a:spLocks noGrp="1"/>
          </p:cNvSpPr>
          <p:nvPr>
            <p:ph sz="half" idx="1"/>
          </p:nvPr>
        </p:nvSpPr>
        <p:spPr>
          <a:xfrm>
            <a:off x="641675" y="3784362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1" name="Объект 2"/>
          <p:cNvSpPr>
            <a:spLocks noGrp="1"/>
          </p:cNvSpPr>
          <p:nvPr>
            <p:ph sz="half" idx="19"/>
          </p:nvPr>
        </p:nvSpPr>
        <p:spPr>
          <a:xfrm>
            <a:off x="641675" y="4353815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sz="half" idx="24"/>
          </p:nvPr>
        </p:nvSpPr>
        <p:spPr>
          <a:xfrm>
            <a:off x="4758511" y="3784362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25"/>
          </p:nvPr>
        </p:nvSpPr>
        <p:spPr>
          <a:xfrm>
            <a:off x="4758511" y="4353815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26"/>
          </p:nvPr>
        </p:nvSpPr>
        <p:spPr>
          <a:xfrm>
            <a:off x="641675" y="4923267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27"/>
          </p:nvPr>
        </p:nvSpPr>
        <p:spPr>
          <a:xfrm>
            <a:off x="4758511" y="4923267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C9E-41A3-4A6E-A25C-D5B11A8D0DE8}" type="datetime1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3348" y="2337618"/>
            <a:ext cx="2556000" cy="38277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33348" y="2492593"/>
            <a:ext cx="2526390" cy="3785250"/>
          </a:xfrm>
          <a:prstGeom prst="rect">
            <a:avLst/>
          </a:prstGeom>
        </p:spPr>
        <p:txBody>
          <a:bodyPr/>
          <a:lstStyle>
            <a:lvl1pPr marL="171450" indent="-171450">
              <a:spcAft>
                <a:spcPts val="1200"/>
              </a:spcAft>
              <a:buFont typeface="Wingdings" pitchFamily="2" charset="2"/>
              <a:buChar char="§"/>
              <a:defRPr sz="1200" baseline="0">
                <a:solidFill>
                  <a:schemeClr val="bg1"/>
                </a:solidFill>
                <a:latin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Широкие функциональные возможности оборудования</a:t>
            </a:r>
          </a:p>
          <a:p>
            <a:pPr lvl="0"/>
            <a:r>
              <a:rPr lang="ru-RU" dirty="0" smtClean="0"/>
              <a:t>Оптимальная ценовая политика</a:t>
            </a:r>
          </a:p>
          <a:p>
            <a:pPr lvl="0"/>
            <a:r>
              <a:rPr lang="ru-RU" dirty="0" err="1" smtClean="0"/>
              <a:t>Кастомизация</a:t>
            </a:r>
            <a:r>
              <a:rPr lang="ru-RU" dirty="0" smtClean="0"/>
              <a:t> продуктов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запросам клиентов</a:t>
            </a:r>
          </a:p>
          <a:p>
            <a:pPr lvl="0"/>
            <a:r>
              <a:rPr lang="ru-RU" dirty="0" smtClean="0"/>
              <a:t>Разработка решений для корпоративных сетей</a:t>
            </a:r>
          </a:p>
          <a:p>
            <a:pPr lvl="0"/>
            <a:r>
              <a:rPr lang="ru-RU" dirty="0" smtClean="0"/>
              <a:t>Предотвращение угроз в сфере информационной безопасности</a:t>
            </a:r>
          </a:p>
          <a:p>
            <a:pPr lvl="0"/>
            <a:r>
              <a:rPr lang="ru-RU" dirty="0" smtClean="0"/>
              <a:t>Возможности замены западных брендов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1"/>
            <a:ext cx="7777080" cy="576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СОДЕЙСТВИЕ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"/>
          </p:nvPr>
        </p:nvSpPr>
        <p:spPr>
          <a:xfrm>
            <a:off x="3716594" y="2337618"/>
            <a:ext cx="4705094" cy="3827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7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470" y="1340710"/>
            <a:ext cx="5976830" cy="10081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/>
            </a:lvl1pPr>
          </a:lstStyle>
          <a:p>
            <a:r>
              <a:rPr lang="ru-RU" dirty="0" smtClean="0"/>
              <a:t>КОНСТРУКТИВНЫЙ ДИАЛОГ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20" y="3717040"/>
            <a:ext cx="5832810" cy="421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D0B38-EBFD-4376-A349-2016514AF892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242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FCE-2454-4C10-BDA5-524BC45CBEE8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7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348" y="331101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A210-DC17-4C0C-AFE6-FF9F19D53180}" type="datetime1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78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2BC3-4DB1-4930-8612-1B6AC42B24D5}" type="datetime1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25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5154-6EE9-422B-ABC1-2F52FBA6FEBC}" type="datetime1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30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FFE4-B08A-4E76-9531-4337AE1A50B7}" type="datetime1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83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F21-3A5C-49B0-862C-55964191C6DC}" type="datetime1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4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910-036E-485A-8549-52679810A71F}" type="datetime1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01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8091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42FE-C145-44D0-A5BF-682CA19E90C7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03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FAFC-4DCF-4CB9-AD3A-9ED55D5F258F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1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AF24-ED86-41A3-A3C9-F4E2D4B11644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67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B90334-0671-4C5A-930B-044FC5B238B4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04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9A0-1D10-4EE5-9E39-0D9E93FE2B38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38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855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EFD0-7379-4991-B0F3-29FE3561C7F8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351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50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02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C069-C64C-40B2-81D9-9C3083D7087E}" type="datetime1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6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3C9BC-F29A-4976-AFB2-0EDCA84D51F8}" type="datetime1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8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62783-3FB4-40AD-BC0B-6D31B82D3D73}" type="datetime1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5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4A22C-B028-4789-93F3-552BABCB5B62}" type="datetime1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526E-5AC7-49B7-8D0C-14DA23FCF725}" type="datetime1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2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4AA3B-EE21-41BB-9482-D750ECC5AD71}" type="datetime1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13ACD9-0136-45C3-AE86-14D334A90354}" type="datetime1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1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5674" y="3389390"/>
            <a:ext cx="2136026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5874" y="3389390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364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962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56074" y="3389390"/>
            <a:ext cx="5712252" cy="28714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56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58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560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56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58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766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5674" y="4869200"/>
            <a:ext cx="1992006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5874" y="4869200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3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02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BC1F-A129-4036-ABC7-F11D9E57594A}" type="datetime1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877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952" cy="11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emf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5" Type="http://schemas.openxmlformats.org/officeDocument/2006/relationships/image" Target="../media/image18.jpeg"/><Relationship Id="rId10" Type="http://schemas.openxmlformats.org/officeDocument/2006/relationships/image" Target="../media/image13.emf"/><Relationship Id="rId4" Type="http://schemas.openxmlformats.org/officeDocument/2006/relationships/image" Target="../media/image7.jpeg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azprom-agnks.ru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zprom-agnks.ru/retool-wher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0399"/>
          <a:stretch/>
        </p:blipFill>
        <p:spPr>
          <a:xfrm>
            <a:off x="7465141" y="1908313"/>
            <a:ext cx="1403185" cy="139147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14868" y="78534"/>
            <a:ext cx="3285066" cy="1460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56074" y="190957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036474" y="190957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96274" y="1909579"/>
            <a:ext cx="1391652" cy="1391652"/>
          </a:xfrm>
          <a:prstGeom prst="rect">
            <a:avLst/>
          </a:prstGeom>
          <a:solidFill>
            <a:srgbClr val="00A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56074" y="3389390"/>
            <a:ext cx="5712252" cy="28714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6074" y="42804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96274" y="429768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5674" y="1909579"/>
            <a:ext cx="1391652" cy="1391652"/>
          </a:xfrm>
          <a:prstGeom prst="rect">
            <a:avLst/>
          </a:prstGeom>
          <a:solidFill>
            <a:srgbClr val="00A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15874" y="190957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246215" y="504302"/>
            <a:ext cx="2845327" cy="12277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26498" b="7701"/>
          <a:stretch/>
        </p:blipFill>
        <p:spPr>
          <a:xfrm>
            <a:off x="4596274" y="429768"/>
            <a:ext cx="1391652" cy="13916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40" y="2155404"/>
            <a:ext cx="956250" cy="9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75" y="2132820"/>
            <a:ext cx="731250" cy="978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7" y="2132820"/>
            <a:ext cx="742500" cy="95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50" y="2099154"/>
            <a:ext cx="832500" cy="9562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00" y="2177820"/>
            <a:ext cx="900000" cy="9112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16" y="595057"/>
            <a:ext cx="967500" cy="109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87654" y="63198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itchFamily="34" charset="0"/>
              </a:rPr>
              <a:t>1</a:t>
            </a:r>
            <a:endParaRPr lang="ru-RU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419840" y="5280280"/>
            <a:ext cx="5419551" cy="11382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419840" y="3728876"/>
            <a:ext cx="5843843" cy="22267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chemeClr val="bg1"/>
                </a:solidFill>
                <a:latin typeface="Open Sans Semibold" pitchFamily="34" charset="0"/>
              </a:rPr>
              <a:t>МАРКЕТИНГОВЫЕ ПРОГРАММЫ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r="13209" b="10322"/>
          <a:stretch/>
        </p:blipFill>
        <p:spPr>
          <a:xfrm>
            <a:off x="4590197" y="424753"/>
            <a:ext cx="1401169" cy="13949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4750" r="26453" b="16964"/>
          <a:stretch/>
        </p:blipFill>
        <p:spPr>
          <a:xfrm>
            <a:off x="284197" y="3389390"/>
            <a:ext cx="2807345" cy="28714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" r="361" b="35531"/>
          <a:stretch/>
        </p:blipFill>
        <p:spPr>
          <a:xfrm>
            <a:off x="271604" y="3389389"/>
            <a:ext cx="2815628" cy="28802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3288" b="54852"/>
          <a:stretch/>
        </p:blipFill>
        <p:spPr>
          <a:xfrm>
            <a:off x="6079751" y="595057"/>
            <a:ext cx="2788575" cy="10411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r="20370" b="4350"/>
          <a:stretch/>
        </p:blipFill>
        <p:spPr>
          <a:xfrm>
            <a:off x="4591878" y="417801"/>
            <a:ext cx="1401418" cy="14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46390" y="1521257"/>
            <a:ext cx="3736566" cy="3081969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40F4C-D677-4BC8-BEB2-D6C76E7E046B}" type="slidenum">
              <a:rPr lang="ru-RU" smtClean="0"/>
              <a:t>2</a:t>
            </a:fld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921548" y="2906109"/>
            <a:ext cx="394187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Обратиться в ГГМТ / ППТО на предмет возможности установки ГБО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Заключить договор  </a:t>
            </a:r>
            <a:r>
              <a:rPr lang="ru-RU" sz="1600" dirty="0">
                <a:latin typeface="Arial Narrow" panose="020B0606020202030204" pitchFamily="34" charset="0"/>
              </a:rPr>
              <a:t>поставки топлива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>
                <a:latin typeface="Arial Narrow" panose="020B0606020202030204" pitchFamily="34" charset="0"/>
              </a:rPr>
              <a:t>арендой ГБО с условием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C77C3"/>
                </a:solidFill>
                <a:latin typeface="Arial Narrow" panose="020B0606020202030204" pitchFamily="34" charset="0"/>
              </a:rPr>
              <a:t>Бери или плати аренду</a:t>
            </a:r>
            <a:r>
              <a:rPr lang="ru-RU" sz="16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»</a:t>
            </a:r>
            <a:endParaRPr lang="ru-RU" sz="1600" dirty="0">
              <a:solidFill>
                <a:srgbClr val="0C77C3"/>
              </a:solidFill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Заключить </a:t>
            </a:r>
            <a:r>
              <a:rPr lang="ru-RU" sz="1600" dirty="0">
                <a:latin typeface="Arial Narrow" panose="020B0606020202030204" pitchFamily="34" charset="0"/>
              </a:rPr>
              <a:t>трехсторонний договор на приобретение и монтаж ГБО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Установить ГБО </a:t>
            </a:r>
            <a:r>
              <a:rPr lang="ru-RU" sz="1600" dirty="0">
                <a:latin typeface="Arial Narrow" panose="020B0606020202030204" pitchFamily="34" charset="0"/>
              </a:rPr>
              <a:t>в </a:t>
            </a:r>
            <a:r>
              <a:rPr lang="ru-RU" sz="1600" dirty="0" smtClean="0">
                <a:latin typeface="Arial Narrow" panose="020B0606020202030204" pitchFamily="34" charset="0"/>
              </a:rPr>
              <a:t>ППТО, оплачивая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только выполнение работ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по переоборудованию ТС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63362" y="393679"/>
            <a:ext cx="7092788" cy="13973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05CB9"/>
                </a:solidFill>
                <a:latin typeface="Open Sans Extrabold" pitchFamily="34" charset="0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4416" y="253325"/>
            <a:ext cx="58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«ПЕРВЫЙ РАЗ – ПЕРВЫЙ ГАЗ»</a:t>
            </a:r>
            <a:endParaRPr lang="ru-RU" sz="27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772" y="5983553"/>
            <a:ext cx="7999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* Перечень и местоположение АГНКС размещены на сайте (</a:t>
            </a:r>
            <a:r>
              <a:rPr lang="en-US" sz="1000" dirty="0" smtClean="0">
                <a:solidFill>
                  <a:srgbClr val="4F81BD"/>
                </a:solidFill>
                <a:latin typeface="Arial Narrow" panose="020B0606020202030204" pitchFamily="34" charset="0"/>
                <a:hlinkClick r:id="rId2"/>
              </a:rPr>
              <a:t>www.gazprom-agnks.ru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 </a:t>
            </a:r>
          </a:p>
          <a:p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газомоторное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топливо»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оставляет за собой право вносить изменения в сроки и условия проведения маркетинговой программы без дополнительного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уведомления. Программа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не является публичной офертой.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0761" y="1163124"/>
            <a:ext cx="1381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5</a:t>
            </a:r>
            <a:endParaRPr lang="ru-RU" sz="96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6469" y="1403222"/>
            <a:ext cx="3296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лет – </a:t>
            </a:r>
          </a:p>
          <a:p>
            <a:r>
              <a:rPr lang="ru-RU" sz="22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срок аренды</a:t>
            </a:r>
          </a:p>
          <a:p>
            <a:r>
              <a:rPr lang="ru-RU" sz="22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ГБО по программе</a:t>
            </a:r>
            <a:endParaRPr lang="ru-RU" sz="2200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4521" y="2544422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3AF8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503" y="1570822"/>
            <a:ext cx="3719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Стоимость аренды ГБО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включена в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природного газа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566" y="3070967"/>
            <a:ext cx="3701389" cy="58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Составляется график обязательств по выборке КПГ за отчетный период (исходя из стоимости оборудования)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0614" y="2201746"/>
            <a:ext cx="33550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Транспорт должен заправляться на АГНКС сети «Газпром газомоторное топливо» </a:t>
            </a:r>
            <a:b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соблюдением условий договора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056" y="3933245"/>
            <a:ext cx="3701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По истечению срока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аренды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Участник выкупает ГБО за 2% от его первоначальной стоимости</a:t>
            </a: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0800000" flipV="1">
            <a:off x="4382956" y="4157136"/>
            <a:ext cx="723201" cy="599648"/>
          </a:xfrm>
          <a:prstGeom prst="curvedConnector3">
            <a:avLst>
              <a:gd name="adj1" fmla="val 50000"/>
            </a:avLst>
          </a:prstGeom>
          <a:ln w="28575">
            <a:solidFill>
              <a:srgbClr val="0C77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2324" y="4707470"/>
            <a:ext cx="3730631" cy="853181"/>
          </a:xfrm>
          <a:prstGeom prst="rect">
            <a:avLst/>
          </a:prstGeom>
          <a:solidFill>
            <a:srgbClr val="0C7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324" y="4756784"/>
            <a:ext cx="35806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При неисполнении обязательств по выборке КПГ выставляется аренда в размере 7 руб. без НДС </a:t>
            </a:r>
            <a:endParaRPr lang="ru-RU" sz="13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каждый невыбранный за отчетный период м3 КПГ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9120" y="2019935"/>
            <a:ext cx="1381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65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40F4C-D677-4BC8-BEB2-D6C76E7E046B}" type="slidenum">
              <a:rPr lang="ru-RU" smtClean="0"/>
              <a:t>3</a:t>
            </a:fld>
            <a:endParaRPr lang="ru-RU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93356" y="492448"/>
            <a:ext cx="7092788" cy="13973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05CB9"/>
                </a:solidFill>
                <a:latin typeface="Open Sans Extrabold" pitchFamily="34" charset="0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815" y="6183909"/>
            <a:ext cx="830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без дополнительного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уведомления. Программа не является публичной офертой. 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55023"/>
              </p:ext>
            </p:extLst>
          </p:nvPr>
        </p:nvGraphicFramePr>
        <p:xfrm>
          <a:off x="4517770" y="2693436"/>
          <a:ext cx="4221254" cy="3312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Тип транспортного средства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Вид транспортного средства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Лимит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КПГ на 1 ТС,</a:t>
                      </a:r>
                      <a:r>
                        <a:rPr lang="ru-RU" sz="105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на который предоставляется ежемесячная</a:t>
                      </a:r>
                      <a:r>
                        <a:rPr lang="ru-RU" sz="1050" baseline="0" dirty="0" smtClean="0">
                          <a:effectLst/>
                          <a:latin typeface="Arial Narrow" panose="020B0606020202030204" pitchFamily="34" charset="0"/>
                        </a:rPr>
                        <a:t> скидка (м3)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Легковой автомобиль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Легкий коммерческий транспорт 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Автобус (категории М1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М2)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Автобус (категории М3) 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1700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1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Грузовой автомобиль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Дооборудованные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2500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3500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Рефрижератор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Прицеп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Дооборудованные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1500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4416" y="253325"/>
            <a:ext cx="48607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«Первый раз – Первый газ</a:t>
            </a:r>
            <a:r>
              <a:rPr lang="en-US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 NEW</a:t>
            </a:r>
            <a:r>
              <a:rPr lang="ru-RU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901" y="1242318"/>
            <a:ext cx="240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20%</a:t>
            </a:r>
            <a:endParaRPr lang="ru-RU" sz="8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0444" y="1368478"/>
            <a:ext cx="3296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составляет </a:t>
            </a:r>
          </a:p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скидка на КПГ</a:t>
            </a:r>
          </a:p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по программе</a:t>
            </a:r>
            <a:endParaRPr lang="ru-RU" sz="2000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891" y="4310140"/>
            <a:ext cx="394187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Самостоятельно приобрести и установить газобаллонное оборудование в </a:t>
            </a:r>
            <a:r>
              <a:rPr lang="ru-RU" sz="1600" dirty="0">
                <a:latin typeface="Arial Narrow" panose="020B0606020202030204" pitchFamily="34" charset="0"/>
              </a:rPr>
              <a:t>ППТО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Заключить </a:t>
            </a:r>
            <a:r>
              <a:rPr lang="ru-RU" sz="1600" dirty="0">
                <a:latin typeface="Arial Narrow" panose="020B0606020202030204" pitchFamily="34" charset="0"/>
              </a:rPr>
              <a:t>договор поставки топлива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 дополнительным соглашением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</a:rPr>
              <a:t>участие </a:t>
            </a:r>
            <a:r>
              <a:rPr lang="ru-RU" sz="1600" dirty="0" smtClean="0">
                <a:latin typeface="Arial Narrow" panose="020B0606020202030204" pitchFamily="34" charset="0"/>
              </a:rPr>
              <a:t>в маркетинговой программе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</a:rPr>
              <a:t>36 или 60 </a:t>
            </a:r>
            <a:r>
              <a:rPr lang="ru-RU" sz="1600" dirty="0" smtClean="0">
                <a:latin typeface="Arial Narrow" panose="020B0606020202030204" pitchFamily="34" charset="0"/>
              </a:rPr>
              <a:t>месяцев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005" y="3864345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9172" y="1340451"/>
            <a:ext cx="42970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Транспорт должен заправляться по </a:t>
            </a:r>
            <a:r>
              <a:rPr lang="ru-RU" sz="1400" dirty="0">
                <a:latin typeface="Arial Narrow" panose="020B0606020202030204" pitchFamily="34" charset="0"/>
              </a:rPr>
              <a:t>топливным картам на </a:t>
            </a:r>
            <a:r>
              <a:rPr lang="ru-RU" sz="1400" dirty="0" smtClean="0">
                <a:latin typeface="Arial Narrow" panose="020B0606020202030204" pitchFamily="34" charset="0"/>
              </a:rPr>
              <a:t>объектах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В зависимости от типа переоборудованного ТС клиент получает скидку на лимитированный объём КПГ, который обновляется </a:t>
            </a:r>
            <a:r>
              <a:rPr lang="ru-RU" sz="1400" dirty="0" smtClean="0">
                <a:latin typeface="Arial Narrow" panose="020B0606020202030204" pitchFamily="34" charset="0"/>
              </a:rPr>
              <a:t>ежемесячно: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891" y="2698903"/>
            <a:ext cx="3728271" cy="995737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5557" y="2700601"/>
            <a:ext cx="33550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Срок действия скидки:</a:t>
            </a:r>
          </a:p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 месяцев – для переоборудованных ТС;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36 месяцев – для дооборудованных ТС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3961" y="1219895"/>
            <a:ext cx="151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585723" y="2211078"/>
            <a:ext cx="4122275" cy="2216490"/>
          </a:xfrm>
          <a:prstGeom prst="rect">
            <a:avLst/>
          </a:prstGeom>
          <a:solidFill>
            <a:srgbClr val="DF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074" y="2211077"/>
            <a:ext cx="3799438" cy="2216491"/>
          </a:xfrm>
          <a:prstGeom prst="rect">
            <a:avLst/>
          </a:prstGeom>
          <a:solidFill>
            <a:srgbClr val="D2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8067" y="1578716"/>
            <a:ext cx="4122275" cy="553308"/>
          </a:xfrm>
          <a:prstGeom prst="rect">
            <a:avLst/>
          </a:prstGeom>
          <a:solidFill>
            <a:srgbClr val="0C7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121" y="1581359"/>
            <a:ext cx="3799438" cy="553308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32" name="Подзаголовок 17"/>
          <p:cNvSpPr>
            <a:spLocks noGrp="1"/>
          </p:cNvSpPr>
          <p:nvPr/>
        </p:nvSpPr>
        <p:spPr>
          <a:xfrm>
            <a:off x="462954" y="3577491"/>
            <a:ext cx="3936563" cy="106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rgbClr val="005CB9"/>
                </a:solidFill>
                <a:latin typeface="Open San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121" y="1657769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регионах с наличием гос. субсидии: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7270" y="1666524"/>
            <a:ext cx="40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регионах с отсутствием гос. субсидии: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673" y="6183909"/>
            <a:ext cx="796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99963"/>
              </p:ext>
            </p:extLst>
          </p:nvPr>
        </p:nvGraphicFramePr>
        <p:xfrm>
          <a:off x="542673" y="4610830"/>
          <a:ext cx="3761886" cy="1436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8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Класс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Тип ТС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(масса в снаряжённом состоянии/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масса без нагрузки, кг)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Стоимость аренды поверхности 1 ТС,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руб. без НДС*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массой до 1800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24 300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массой от 1801 до 2499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30 600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от 2500 до 3499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37 800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ЛК, Автобусы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легкий коммерческий транспорт / пассажирский транспорт категории М1 и М2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43 200  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70052"/>
              </p:ext>
            </p:extLst>
          </p:nvPr>
        </p:nvGraphicFramePr>
        <p:xfrm>
          <a:off x="4578067" y="4610829"/>
          <a:ext cx="4129931" cy="142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3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Класс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Тип ТС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(масса в снаряжённом состоянии/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масса без нагрузки, кг)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Стоимость аренды поверхности </a:t>
                      </a:r>
                      <a:endParaRPr lang="ru-RU" sz="900" dirty="0" smtClean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1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ТС, 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руб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. без НДС*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до 1800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34 300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от 1801 до 2499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40 600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29452" y="232899"/>
            <a:ext cx="58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«ДОПОЛНИТЕЛЬНАЯ ВЫГОДА»</a:t>
            </a:r>
            <a:endParaRPr lang="ru-RU" sz="27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287" y="1153052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5121" y="2253315"/>
            <a:ext cx="37632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Установить ГБО в </a:t>
            </a:r>
            <a:r>
              <a:rPr lang="ru-RU" sz="1400" dirty="0">
                <a:latin typeface="Arial Narrow" panose="020B0606020202030204" pitchFamily="34" charset="0"/>
              </a:rPr>
              <a:t>ППТО </a:t>
            </a:r>
            <a:r>
              <a:rPr lang="ru-RU" sz="1400" dirty="0" smtClean="0">
                <a:latin typeface="Arial Narrow" panose="020B0606020202030204" pitchFamily="34" charset="0"/>
              </a:rPr>
              <a:t>в  </a:t>
            </a:r>
            <a:r>
              <a:rPr lang="ru-RU" sz="1400" dirty="0">
                <a:latin typeface="Arial Narrow" panose="020B0606020202030204" pitchFamily="34" charset="0"/>
              </a:rPr>
              <a:t>рамках программы государственного </a:t>
            </a:r>
            <a:r>
              <a:rPr lang="ru-RU" sz="1400" dirty="0" smtClean="0">
                <a:latin typeface="Arial Narrow" panose="020B0606020202030204" pitchFamily="34" charset="0"/>
              </a:rPr>
              <a:t>    субсидирования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Разместить рекламные материалы на авто по макетам от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договор аренды поверхности ТС с «Газпром газомоторное топливо»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3398" y="3744416"/>
            <a:ext cx="376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Компания выплатит участнику </a:t>
            </a:r>
            <a:r>
              <a:rPr lang="ru-RU" altLang="ru-RU" sz="1600" i="1" dirty="0">
                <a:solidFill>
                  <a:srgbClr val="03AF81"/>
                </a:solidFill>
                <a:latin typeface="Arial Narrow" panose="020B0606020202030204" pitchFamily="34" charset="0"/>
              </a:rPr>
              <a:t>вознаграждение в </a:t>
            </a:r>
            <a:r>
              <a:rPr lang="ru-RU" altLang="ru-RU" sz="1600" i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течение 60 </a:t>
            </a:r>
            <a:r>
              <a:rPr lang="ru-RU" altLang="ru-RU" sz="1600" i="1" dirty="0">
                <a:solidFill>
                  <a:srgbClr val="03AF81"/>
                </a:solidFill>
                <a:latin typeface="Arial Narrow" panose="020B0606020202030204" pitchFamily="34" charset="0"/>
              </a:rPr>
              <a:t>дней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47270" y="2253314"/>
            <a:ext cx="37632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Установить комплект </a:t>
            </a:r>
            <a:r>
              <a:rPr lang="ru-RU" sz="1400" dirty="0">
                <a:latin typeface="Arial Narrow" panose="020B0606020202030204" pitchFamily="34" charset="0"/>
              </a:rPr>
              <a:t>ГБО </a:t>
            </a:r>
            <a:r>
              <a:rPr lang="ru-RU" sz="1400" dirty="0" err="1">
                <a:latin typeface="Arial Narrow" panose="020B0606020202030204" pitchFamily="34" charset="0"/>
              </a:rPr>
              <a:t>Bigas</a:t>
            </a:r>
            <a:r>
              <a:rPr lang="ru-RU" sz="1400" dirty="0">
                <a:latin typeface="Arial Narrow" panose="020B0606020202030204" pitchFamily="34" charset="0"/>
              </a:rPr>
              <a:t> в </a:t>
            </a:r>
            <a:r>
              <a:rPr lang="ru-RU" sz="1400" dirty="0" smtClean="0">
                <a:latin typeface="Arial Narrow" panose="020B0606020202030204" pitchFamily="34" charset="0"/>
              </a:rPr>
              <a:t>партнерских ППТО (</a:t>
            </a:r>
            <a:r>
              <a:rPr lang="en-US" sz="1400" dirty="0"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400" dirty="0" smtClean="0">
                <a:latin typeface="Arial Narrow" panose="020B0606020202030204" pitchFamily="34" charset="0"/>
                <a:hlinkClick r:id="rId3"/>
              </a:rPr>
              <a:t>gazprom-agnks.ru/retool-where</a:t>
            </a:r>
            <a:r>
              <a:rPr lang="ru-RU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Разместить рекламные материалы на авто по макетам от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договор аренды поверхности ТС с «Газпром газомоторное топливо»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96014" y="3744011"/>
            <a:ext cx="376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Компания выплатит участнику </a:t>
            </a:r>
            <a:r>
              <a:rPr lang="ru-RU" altLang="ru-RU" sz="1600" i="1" dirty="0">
                <a:solidFill>
                  <a:srgbClr val="0C77C3"/>
                </a:solidFill>
                <a:latin typeface="Arial Narrow" panose="020B0606020202030204" pitchFamily="34" charset="0"/>
              </a:rPr>
              <a:t>вознаграждение в </a:t>
            </a:r>
            <a:r>
              <a:rPr lang="ru-RU" altLang="ru-RU" sz="1600" i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течение 60 </a:t>
            </a:r>
            <a:r>
              <a:rPr lang="ru-RU" altLang="ru-RU" sz="1600" i="1" dirty="0">
                <a:solidFill>
                  <a:srgbClr val="0C77C3"/>
                </a:solidFill>
                <a:latin typeface="Arial Narrow" panose="020B0606020202030204" pitchFamily="34" charset="0"/>
              </a:rPr>
              <a:t>дней</a:t>
            </a:r>
          </a:p>
        </p:txBody>
      </p:sp>
    </p:spTree>
    <p:extLst>
      <p:ext uri="{BB962C8B-B14F-4D97-AF65-F5344CB8AC3E}">
        <p14:creationId xmlns:p14="http://schemas.microsoft.com/office/powerpoint/2010/main" val="22759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582819" y="2568807"/>
            <a:ext cx="3816698" cy="418281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17"/>
          <p:cNvSpPr>
            <a:spLocks noGrp="1"/>
          </p:cNvSpPr>
          <p:nvPr/>
        </p:nvSpPr>
        <p:spPr>
          <a:xfrm>
            <a:off x="462954" y="3577491"/>
            <a:ext cx="3936563" cy="106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rgbClr val="005CB9"/>
                </a:solidFill>
                <a:latin typeface="Open San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673" y="6183909"/>
            <a:ext cx="796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18704" y="251821"/>
            <a:ext cx="57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физических лиц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««</a:t>
            </a:r>
            <a:r>
              <a:rPr lang="ru-RU" sz="2000" b="1" dirty="0" err="1">
                <a:solidFill>
                  <a:srgbClr val="02A16F"/>
                </a:solidFill>
                <a:latin typeface="Arial Narrow" panose="020B0606020202030204" pitchFamily="34" charset="0"/>
              </a:rPr>
              <a:t>EcoGas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 – экономия для Вас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!+»</a:t>
            </a:r>
            <a:endParaRPr lang="ru-RU" sz="20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960" y="1072664"/>
            <a:ext cx="240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C77C3"/>
                </a:solidFill>
                <a:latin typeface="Arial Narrow" panose="020B0606020202030204" pitchFamily="34" charset="0"/>
              </a:rPr>
              <a:t>3</a:t>
            </a:r>
            <a:r>
              <a:rPr lang="ru-RU" sz="72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0%</a:t>
            </a:r>
            <a:endParaRPr lang="ru-RU" sz="72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444" y="1368478"/>
            <a:ext cx="283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составляет скидка на КПГ по программе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673" y="2571590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2673" y="3084670"/>
            <a:ext cx="394187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Самостоятельно приобрести и установить газобаллонное оборудование в ППТО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Узаконить установленное ГБО в ГИБДД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Заполнить заявление на участие в МП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Получить бонусную карту в ППТО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92631" y="2258371"/>
            <a:ext cx="425136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Скидка применяется только на собственных </a:t>
            </a:r>
            <a:r>
              <a:rPr lang="ru-RU" sz="1400" dirty="0" err="1" smtClean="0">
                <a:latin typeface="Arial Narrow" panose="020B0606020202030204" pitchFamily="34" charset="0"/>
              </a:rPr>
              <a:t>обьектах</a:t>
            </a:r>
            <a:r>
              <a:rPr lang="ru-RU" sz="1400" dirty="0" smtClean="0">
                <a:latin typeface="Arial Narrow" panose="020B0606020202030204" pitchFamily="34" charset="0"/>
              </a:rPr>
              <a:t> ГГМТ (Стационарных)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Количество </a:t>
            </a:r>
            <a:r>
              <a:rPr lang="ru-RU" sz="1400" dirty="0" err="1" smtClean="0">
                <a:latin typeface="Arial Narrow" panose="020B0606020202030204" pitchFamily="34" charset="0"/>
              </a:rPr>
              <a:t>экобонусов</a:t>
            </a:r>
            <a:r>
              <a:rPr lang="ru-RU" sz="1400" dirty="0" smtClean="0">
                <a:latin typeface="Arial Narrow" panose="020B0606020202030204" pitchFamily="34" charset="0"/>
              </a:rPr>
              <a:t> начисляется в </a:t>
            </a:r>
            <a:r>
              <a:rPr lang="ru-RU" sz="1400" dirty="0">
                <a:latin typeface="Arial Narrow" panose="020B0606020202030204" pitchFamily="34" charset="0"/>
              </a:rPr>
              <a:t>зависимости от типа переоборудованного </a:t>
            </a:r>
            <a:r>
              <a:rPr lang="ru-RU" sz="1400" dirty="0" smtClean="0">
                <a:latin typeface="Arial Narrow" panose="020B0606020202030204" pitchFamily="34" charset="0"/>
              </a:rPr>
              <a:t>ТС и не обновляется: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2631" y="1823921"/>
            <a:ext cx="268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9196"/>
              </p:ext>
            </p:extLst>
          </p:nvPr>
        </p:nvGraphicFramePr>
        <p:xfrm>
          <a:off x="5026997" y="3388245"/>
          <a:ext cx="3239641" cy="142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Тип</a:t>
                      </a:r>
                      <a:r>
                        <a:rPr lang="ru-RU" sz="900" baseline="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ТС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Лимит </a:t>
                      </a:r>
                      <a:r>
                        <a:rPr lang="ru-RU" sz="900" dirty="0" err="1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экобонусов</a:t>
                      </a:r>
                      <a:endParaRPr lang="ru-RU" sz="900" dirty="0" smtClean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на 1 транспортное средство, ед.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50 000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70 000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42673" y="5882237"/>
            <a:ext cx="79669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* Легко коммерческий транспорт (Максимальной массой до 3.5 тонн)</a:t>
            </a:r>
            <a:endParaRPr lang="ru-RU" sz="11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503" y="288324"/>
            <a:ext cx="1540475" cy="84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8704" y="251821"/>
            <a:ext cx="57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физических лиц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«Премиальная выгода 1.0»</a:t>
            </a:r>
            <a:endParaRPr lang="ru-RU" sz="20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636" y="1249065"/>
            <a:ext cx="74799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Экономия до </a:t>
            </a:r>
            <a:r>
              <a:rPr lang="ru-RU" sz="44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100% </a:t>
            </a:r>
          </a:p>
          <a:p>
            <a:r>
              <a:rPr lang="ru-RU" sz="24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на переоборудование и комплект ГБО</a:t>
            </a:r>
            <a:endParaRPr lang="ru-RU" sz="24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815" y="2891197"/>
            <a:ext cx="7995601" cy="3170099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                                                    Условия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Обратиться в ППТО и узнать                             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техническую возможность переоборудования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Установить газобаллонное оборудование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 ТС 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Заключить соглашение о рассрочке с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«Газпром Газомоторное топливо» сроком на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5 лет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4842" y="3277114"/>
            <a:ext cx="8435546" cy="2741"/>
          </a:xfrm>
          <a:prstGeom prst="line">
            <a:avLst/>
          </a:prstGeom>
          <a:ln w="25400" cap="rnd">
            <a:solidFill>
              <a:schemeClr val="accent3">
                <a:lumMod val="60000"/>
                <a:lumOff val="40000"/>
                <a:alpha val="93000"/>
              </a:schemeClr>
            </a:solidFill>
            <a:headEnd type="none"/>
            <a:tailEnd type="none"/>
          </a:ln>
          <a:effectLst>
            <a:outerShdw blurRad="3302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528692" y="2776009"/>
            <a:ext cx="6235" cy="3400474"/>
          </a:xfrm>
          <a:prstGeom prst="line">
            <a:avLst/>
          </a:prstGeom>
          <a:ln w="25400" cap="rnd">
            <a:solidFill>
              <a:schemeClr val="accent3">
                <a:lumMod val="60000"/>
                <a:lumOff val="40000"/>
                <a:alpha val="93000"/>
              </a:schemeClr>
            </a:solidFill>
            <a:bevel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85133" y="3279855"/>
            <a:ext cx="365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Заправляться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 АГНКС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Газпрома</a:t>
            </a:r>
          </a:p>
          <a:p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С каждой заправки 30%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от суммы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идет в счет погашения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рассрочки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После погашения рассрочки оборудование переходит в собственность клиента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Стоимость КПГ соответствует цене на стеле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163457" y="1104424"/>
            <a:ext cx="2354465" cy="1319821"/>
            <a:chOff x="8838" y="3632958"/>
            <a:chExt cx="3753340" cy="2591996"/>
          </a:xfrm>
        </p:grpSpPr>
        <p:pic>
          <p:nvPicPr>
            <p:cNvPr id="27" name="Рисунок 26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"/>
            <a:stretch/>
          </p:blipFill>
          <p:spPr bwMode="auto">
            <a:xfrm>
              <a:off x="8838" y="3984842"/>
              <a:ext cx="3753340" cy="2240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05" b="81108"/>
            <a:stretch/>
          </p:blipFill>
          <p:spPr bwMode="auto">
            <a:xfrm>
              <a:off x="2319516" y="3632958"/>
              <a:ext cx="1442662" cy="540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2" t="325" b="83805"/>
            <a:stretch/>
          </p:blipFill>
          <p:spPr bwMode="auto">
            <a:xfrm>
              <a:off x="2530535" y="4081007"/>
              <a:ext cx="1095495" cy="407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551933" y="6061296"/>
            <a:ext cx="79659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ООО </a:t>
            </a:r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64862" y="2457266"/>
            <a:ext cx="2701830" cy="3785250"/>
          </a:xfrm>
        </p:spPr>
        <p:txBody>
          <a:bodyPr/>
          <a:lstStyle/>
          <a:p>
            <a:r>
              <a:rPr lang="ru-RU" sz="1300" dirty="0" smtClean="0"/>
              <a:t>В ППТО узнать техническую возможность установки газобаллонного оборудования</a:t>
            </a:r>
          </a:p>
          <a:p>
            <a:r>
              <a:rPr lang="ru-RU" sz="1300" dirty="0" smtClean="0"/>
              <a:t>Заключить договор с «Газпром газомоторное топливо» на размещение рекламы</a:t>
            </a:r>
          </a:p>
          <a:p>
            <a:r>
              <a:rPr lang="ru-RU" sz="1300" dirty="0" smtClean="0"/>
              <a:t>Установить газобаллонное  оборудование на ТС</a:t>
            </a:r>
          </a:p>
          <a:p>
            <a:r>
              <a:rPr lang="ru-RU" sz="1300" dirty="0" smtClean="0"/>
              <a:t>Самостоятельно оклеить ТС рекламными материалами </a:t>
            </a:r>
          </a:p>
          <a:p>
            <a:r>
              <a:rPr lang="ru-RU" sz="1300" dirty="0" smtClean="0"/>
              <a:t>Заключить соглашение о рассрочке с «Газпром Газомоторное топливо»</a:t>
            </a:r>
          </a:p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3126517" y="339675"/>
            <a:ext cx="61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юридических </a:t>
            </a:r>
            <a:r>
              <a:rPr lang="ru-RU" sz="1800" b="1" dirty="0">
                <a:solidFill>
                  <a:srgbClr val="02A16F"/>
                </a:solidFill>
                <a:latin typeface="Arial Narrow" panose="020B0606020202030204" pitchFamily="34" charset="0"/>
              </a:rPr>
              <a:t>лиц</a:t>
            </a:r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«Премиальная выгода 2.0»</a:t>
            </a:r>
            <a:endParaRPr lang="ru-RU" sz="18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57" y="1713412"/>
            <a:ext cx="257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16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323" y="2367191"/>
            <a:ext cx="220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2A16F"/>
                </a:solidFill>
                <a:latin typeface="Arial Narrow" panose="020B0606020202030204" pitchFamily="34" charset="0"/>
                <a:ea typeface="+mj-ea"/>
                <a:cs typeface="+mj-cs"/>
              </a:rPr>
              <a:t>Условия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56" y="3444958"/>
            <a:ext cx="2935829" cy="11567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6" y="4737364"/>
            <a:ext cx="2939309" cy="1164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7163" y="3127628"/>
            <a:ext cx="287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C77C3"/>
                </a:solidFill>
                <a:latin typeface="Arial Narrow" panose="020B0606020202030204" pitchFamily="34" charset="0"/>
              </a:rPr>
              <a:t>Примеры</a:t>
            </a:r>
            <a:r>
              <a:rPr lang="ru-RU" b="1" dirty="0">
                <a:solidFill>
                  <a:srgbClr val="0C77C3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оклейки</a:t>
            </a:r>
            <a:endParaRPr lang="ru-RU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200" y="2718918"/>
            <a:ext cx="2522756" cy="3770263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0000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Программа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рассчитана на 1 календарный год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Ежеквартально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присылать фотоматериалы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для подтверждения сохранности рекламных материалов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Ежеквартально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осуществлять подписание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акта зачета взаимных требований</a:t>
            </a:r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По истечению 4-х кварталов оборудование переходит в собственность клиента. </a:t>
            </a:r>
            <a:endParaRPr lang="ru-RU" sz="1300" dirty="0">
              <a:solidFill>
                <a:srgbClr val="FFFFFF"/>
              </a:solidFill>
              <a:latin typeface="Open Sans" pitchFamily="34" charset="0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531" y="6209924"/>
            <a:ext cx="68363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3961" y="1365621"/>
            <a:ext cx="504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Оклей свой автомобиль и получи оборудование бесплатно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8792" y="1236586"/>
            <a:ext cx="93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!</a:t>
            </a:r>
            <a:endParaRPr lang="ru-RU" sz="7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0" y="45363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БЛАГОДАРИМ ЗА ВНИМАНИЕ!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C:\Users\Slushev-DE\SlushevDE\ГГМТ\ПМГФ\Форум 2011-2014\2014\Интерактивные материалы\слайды\фла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4" y="1800230"/>
            <a:ext cx="5928305" cy="25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123" y="196645"/>
            <a:ext cx="3431458" cy="10225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D6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BEB91C5A-91C8-4430-A313-25183A9370EF}" vid="{DA434962-C8BD-40C1-A7AC-ACE0A5F6C20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30993</TotalTime>
  <Words>896</Words>
  <Application>Microsoft Office PowerPoint</Application>
  <PresentationFormat>Экран (4:3)</PresentationFormat>
  <Paragraphs>172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Arial Narrow</vt:lpstr>
      <vt:lpstr>Calibri</vt:lpstr>
      <vt:lpstr>DIN Pro Cond Bold</vt:lpstr>
      <vt:lpstr>Neo Sans Cyr Medium</vt:lpstr>
      <vt:lpstr>Open Sans</vt:lpstr>
      <vt:lpstr>Open Sans Extrabold</vt:lpstr>
      <vt:lpstr>Open Sans Light</vt:lpstr>
      <vt:lpstr>Open Sans Semibold</vt:lpstr>
      <vt:lpstr>Roboto Light</vt:lpstr>
      <vt:lpstr>Times New Roman</vt:lpstr>
      <vt:lpstr>Wingdings</vt:lpstr>
      <vt:lpstr>Тема1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МАРКЕТИНГОВАЯ ПРОГРАММА для юридических лиц «Премиальная выгода 2.0»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Тавдидишвили Александр Евгеньевич</dc:creator>
  <cp:lastModifiedBy>Ахметзянов Артур Маратович</cp:lastModifiedBy>
  <cp:revision>445</cp:revision>
  <cp:lastPrinted>2022-08-02T12:03:24Z</cp:lastPrinted>
  <dcterms:created xsi:type="dcterms:W3CDTF">2018-09-25T16:20:06Z</dcterms:created>
  <dcterms:modified xsi:type="dcterms:W3CDTF">2022-12-13T07:47:03Z</dcterms:modified>
</cp:coreProperties>
</file>